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7EC2C9-6F77-4462-AC8B-EB9F910CC00F}" type="doc">
      <dgm:prSet loTypeId="urn:microsoft.com/office/officeart/2005/8/layout/hList1" loCatId="Inbox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137EAE9-D27C-4170-B1D7-EEA0377F59DA}">
      <dgm:prSet/>
      <dgm:spPr/>
      <dgm:t>
        <a:bodyPr/>
        <a:lstStyle/>
        <a:p>
          <a:r>
            <a:rPr lang="en-US" u="sng"/>
            <a:t>Three Kinds</a:t>
          </a:r>
          <a:endParaRPr lang="en-US"/>
        </a:p>
      </dgm:t>
    </dgm:pt>
    <dgm:pt modelId="{B0815F1C-6FC9-465E-B64A-072D5509754B}" type="parTrans" cxnId="{BB4FFE50-7360-4899-9116-CAAD50B39B5F}">
      <dgm:prSet/>
      <dgm:spPr/>
      <dgm:t>
        <a:bodyPr/>
        <a:lstStyle/>
        <a:p>
          <a:endParaRPr lang="en-US"/>
        </a:p>
      </dgm:t>
    </dgm:pt>
    <dgm:pt modelId="{776D257D-51C2-489D-9774-DBA4791A2E44}" type="sibTrans" cxnId="{BB4FFE50-7360-4899-9116-CAAD50B39B5F}">
      <dgm:prSet/>
      <dgm:spPr/>
      <dgm:t>
        <a:bodyPr/>
        <a:lstStyle/>
        <a:p>
          <a:endParaRPr lang="en-US"/>
        </a:p>
      </dgm:t>
    </dgm:pt>
    <dgm:pt modelId="{D618ED2C-0405-43DC-A796-68415A3F83C4}">
      <dgm:prSet/>
      <dgm:spPr/>
      <dgm:t>
        <a:bodyPr/>
        <a:lstStyle/>
        <a:p>
          <a:r>
            <a:rPr lang="en-US" b="1"/>
            <a:t>Feedback</a:t>
          </a:r>
          <a:endParaRPr lang="en-US"/>
        </a:p>
      </dgm:t>
    </dgm:pt>
    <dgm:pt modelId="{FA3622C0-E2FA-43D4-8FEA-71155475ED84}" type="parTrans" cxnId="{51762E97-A660-42B4-B4AF-B6F400EF4579}">
      <dgm:prSet/>
      <dgm:spPr/>
      <dgm:t>
        <a:bodyPr/>
        <a:lstStyle/>
        <a:p>
          <a:endParaRPr lang="en-US"/>
        </a:p>
      </dgm:t>
    </dgm:pt>
    <dgm:pt modelId="{AD374646-C29C-48E2-9420-F601AFDEFAEA}" type="sibTrans" cxnId="{51762E97-A660-42B4-B4AF-B6F400EF4579}">
      <dgm:prSet/>
      <dgm:spPr/>
      <dgm:t>
        <a:bodyPr/>
        <a:lstStyle/>
        <a:p>
          <a:endParaRPr lang="en-US"/>
        </a:p>
      </dgm:t>
    </dgm:pt>
    <dgm:pt modelId="{505AE420-9023-4FC6-8BD2-E158FCA11CC5}">
      <dgm:prSet/>
      <dgm:spPr/>
      <dgm:t>
        <a:bodyPr/>
        <a:lstStyle/>
        <a:p>
          <a:r>
            <a:rPr lang="en-US"/>
            <a:t>Draw out interfaces that will be presented, find the best way to displaying the data</a:t>
          </a:r>
        </a:p>
      </dgm:t>
    </dgm:pt>
    <dgm:pt modelId="{606766B2-7E86-4051-B80F-7D68569C16F3}" type="parTrans" cxnId="{1A9E05AD-D0C1-492D-8507-4962A898CB53}">
      <dgm:prSet/>
      <dgm:spPr/>
      <dgm:t>
        <a:bodyPr/>
        <a:lstStyle/>
        <a:p>
          <a:endParaRPr lang="en-US"/>
        </a:p>
      </dgm:t>
    </dgm:pt>
    <dgm:pt modelId="{62FC4F70-FB6D-45AF-BA5A-64784CF2C17B}" type="sibTrans" cxnId="{1A9E05AD-D0C1-492D-8507-4962A898CB53}">
      <dgm:prSet/>
      <dgm:spPr/>
      <dgm:t>
        <a:bodyPr/>
        <a:lstStyle/>
        <a:p>
          <a:endParaRPr lang="en-US"/>
        </a:p>
      </dgm:t>
    </dgm:pt>
    <dgm:pt modelId="{1233E9EA-A888-4654-BB09-AAD448549A76}">
      <dgm:prSet/>
      <dgm:spPr/>
      <dgm:t>
        <a:bodyPr/>
        <a:lstStyle/>
        <a:p>
          <a:r>
            <a:rPr lang="en-US" b="1"/>
            <a:t>Intuitive</a:t>
          </a:r>
          <a:r>
            <a:rPr lang="en-US"/>
            <a:t> </a:t>
          </a:r>
        </a:p>
      </dgm:t>
    </dgm:pt>
    <dgm:pt modelId="{F4716B0E-B3B6-44D6-822F-068D0AE677EF}" type="parTrans" cxnId="{515E981E-F23C-42DD-8125-0900543501E2}">
      <dgm:prSet/>
      <dgm:spPr/>
      <dgm:t>
        <a:bodyPr/>
        <a:lstStyle/>
        <a:p>
          <a:endParaRPr lang="en-US"/>
        </a:p>
      </dgm:t>
    </dgm:pt>
    <dgm:pt modelId="{1B2ACFAD-92F0-4357-BF04-9B052A8EDAC0}" type="sibTrans" cxnId="{515E981E-F23C-42DD-8125-0900543501E2}">
      <dgm:prSet/>
      <dgm:spPr/>
      <dgm:t>
        <a:bodyPr/>
        <a:lstStyle/>
        <a:p>
          <a:endParaRPr lang="en-US"/>
        </a:p>
      </dgm:t>
    </dgm:pt>
    <dgm:pt modelId="{248A448F-7714-40E8-925C-67BCB079A475}">
      <dgm:prSet/>
      <dgm:spPr/>
      <dgm:t>
        <a:bodyPr/>
        <a:lstStyle/>
        <a:p>
          <a:r>
            <a:rPr lang="en-US"/>
            <a:t>Present the prototype and see if it clicks, Will the activation method be easy?</a:t>
          </a:r>
        </a:p>
      </dgm:t>
    </dgm:pt>
    <dgm:pt modelId="{69DBDC85-B2CA-4360-8710-748FBC9972DC}" type="parTrans" cxnId="{CAA96C7F-0983-4FAF-98F0-FEAD5FE1588E}">
      <dgm:prSet/>
      <dgm:spPr/>
      <dgm:t>
        <a:bodyPr/>
        <a:lstStyle/>
        <a:p>
          <a:endParaRPr lang="en-US"/>
        </a:p>
      </dgm:t>
    </dgm:pt>
    <dgm:pt modelId="{7543CE77-DB78-4DAA-8306-996DEA44B77C}" type="sibTrans" cxnId="{CAA96C7F-0983-4FAF-98F0-FEAD5FE1588E}">
      <dgm:prSet/>
      <dgm:spPr/>
      <dgm:t>
        <a:bodyPr/>
        <a:lstStyle/>
        <a:p>
          <a:endParaRPr lang="en-US"/>
        </a:p>
      </dgm:t>
    </dgm:pt>
    <dgm:pt modelId="{7A4DE63F-241E-4B5C-9BFC-C9B838587400}">
      <dgm:prSet/>
      <dgm:spPr/>
      <dgm:t>
        <a:bodyPr/>
        <a:lstStyle/>
        <a:p>
          <a:r>
            <a:rPr lang="en-US" b="1"/>
            <a:t>Usability</a:t>
          </a:r>
          <a:endParaRPr lang="en-US"/>
        </a:p>
      </dgm:t>
    </dgm:pt>
    <dgm:pt modelId="{AD315EC2-2106-4F52-83FA-7C2543EFB2EA}" type="parTrans" cxnId="{85547D52-8FB6-4420-B560-263D241AD120}">
      <dgm:prSet/>
      <dgm:spPr/>
      <dgm:t>
        <a:bodyPr/>
        <a:lstStyle/>
        <a:p>
          <a:endParaRPr lang="en-US"/>
        </a:p>
      </dgm:t>
    </dgm:pt>
    <dgm:pt modelId="{5DE50E80-E573-4C1E-B28B-A9C488C2F99A}" type="sibTrans" cxnId="{85547D52-8FB6-4420-B560-263D241AD120}">
      <dgm:prSet/>
      <dgm:spPr/>
      <dgm:t>
        <a:bodyPr/>
        <a:lstStyle/>
        <a:p>
          <a:endParaRPr lang="en-US"/>
        </a:p>
      </dgm:t>
    </dgm:pt>
    <dgm:pt modelId="{CDDD99C4-2122-410A-9624-06C4A86867D2}">
      <dgm:prSet/>
      <dgm:spPr/>
      <dgm:t>
        <a:bodyPr/>
        <a:lstStyle/>
        <a:p>
          <a:r>
            <a:rPr lang="en-US"/>
            <a:t>Are these the best sensors? Survey people about the data they think is just under the surface. </a:t>
          </a:r>
        </a:p>
      </dgm:t>
    </dgm:pt>
    <dgm:pt modelId="{82B78BA7-F248-4150-B6C4-008C0158415B}" type="parTrans" cxnId="{43DE4E12-5F58-4E61-A5B8-A49D7D7F2563}">
      <dgm:prSet/>
      <dgm:spPr/>
      <dgm:t>
        <a:bodyPr/>
        <a:lstStyle/>
        <a:p>
          <a:endParaRPr lang="en-US"/>
        </a:p>
      </dgm:t>
    </dgm:pt>
    <dgm:pt modelId="{A58C46B5-4F30-4C00-8393-B43B460B644B}" type="sibTrans" cxnId="{43DE4E12-5F58-4E61-A5B8-A49D7D7F2563}">
      <dgm:prSet/>
      <dgm:spPr/>
      <dgm:t>
        <a:bodyPr/>
        <a:lstStyle/>
        <a:p>
          <a:endParaRPr lang="en-US"/>
        </a:p>
      </dgm:t>
    </dgm:pt>
    <dgm:pt modelId="{8C09D58E-0323-4858-AFEF-7913E9FAD428}" type="pres">
      <dgm:prSet presAssocID="{B97EC2C9-6F77-4462-AC8B-EB9F910CC00F}" presName="Name0" presStyleCnt="0">
        <dgm:presLayoutVars>
          <dgm:dir/>
          <dgm:animLvl val="lvl"/>
          <dgm:resizeHandles val="exact"/>
        </dgm:presLayoutVars>
      </dgm:prSet>
      <dgm:spPr/>
    </dgm:pt>
    <dgm:pt modelId="{2D707EB4-B22C-49EB-9D70-7D4D9EA1DE45}" type="pres">
      <dgm:prSet presAssocID="{A137EAE9-D27C-4170-B1D7-EEA0377F59DA}" presName="composite" presStyleCnt="0"/>
      <dgm:spPr/>
    </dgm:pt>
    <dgm:pt modelId="{D5749B00-D429-4755-A563-58F6A2FE79D8}" type="pres">
      <dgm:prSet presAssocID="{A137EAE9-D27C-4170-B1D7-EEA0377F59DA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B500EDC3-3EA1-46FA-87A4-FD61E2FF3C42}" type="pres">
      <dgm:prSet presAssocID="{A137EAE9-D27C-4170-B1D7-EEA0377F59DA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81FA1E08-2F7E-4D97-AB0B-46B7D4BB7B4B}" type="presOf" srcId="{248A448F-7714-40E8-925C-67BCB079A475}" destId="{B500EDC3-3EA1-46FA-87A4-FD61E2FF3C42}" srcOrd="0" destOrd="3" presId="urn:microsoft.com/office/officeart/2005/8/layout/hList1"/>
    <dgm:cxn modelId="{43DE4E12-5F58-4E61-A5B8-A49D7D7F2563}" srcId="{7A4DE63F-241E-4B5C-9BFC-C9B838587400}" destId="{CDDD99C4-2122-410A-9624-06C4A86867D2}" srcOrd="0" destOrd="0" parTransId="{82B78BA7-F248-4150-B6C4-008C0158415B}" sibTransId="{A58C46B5-4F30-4C00-8393-B43B460B644B}"/>
    <dgm:cxn modelId="{515E981E-F23C-42DD-8125-0900543501E2}" srcId="{A137EAE9-D27C-4170-B1D7-EEA0377F59DA}" destId="{1233E9EA-A888-4654-BB09-AAD448549A76}" srcOrd="1" destOrd="0" parTransId="{F4716B0E-B3B6-44D6-822F-068D0AE677EF}" sibTransId="{1B2ACFAD-92F0-4357-BF04-9B052A8EDAC0}"/>
    <dgm:cxn modelId="{D6DFDF20-B349-4059-A1A8-4C6F6CF93DE6}" type="presOf" srcId="{505AE420-9023-4FC6-8BD2-E158FCA11CC5}" destId="{B500EDC3-3EA1-46FA-87A4-FD61E2FF3C42}" srcOrd="0" destOrd="1" presId="urn:microsoft.com/office/officeart/2005/8/layout/hList1"/>
    <dgm:cxn modelId="{F2C7E120-7E0A-46BD-B8A0-0EFC67238131}" type="presOf" srcId="{CDDD99C4-2122-410A-9624-06C4A86867D2}" destId="{B500EDC3-3EA1-46FA-87A4-FD61E2FF3C42}" srcOrd="0" destOrd="5" presId="urn:microsoft.com/office/officeart/2005/8/layout/hList1"/>
    <dgm:cxn modelId="{F1AC792A-AD2B-4043-B280-FA6F8FB15C5E}" type="presOf" srcId="{B97EC2C9-6F77-4462-AC8B-EB9F910CC00F}" destId="{8C09D58E-0323-4858-AFEF-7913E9FAD428}" srcOrd="0" destOrd="0" presId="urn:microsoft.com/office/officeart/2005/8/layout/hList1"/>
    <dgm:cxn modelId="{1F6FFD40-9447-4FFF-9002-761B976AA590}" type="presOf" srcId="{A137EAE9-D27C-4170-B1D7-EEA0377F59DA}" destId="{D5749B00-D429-4755-A563-58F6A2FE79D8}" srcOrd="0" destOrd="0" presId="urn:microsoft.com/office/officeart/2005/8/layout/hList1"/>
    <dgm:cxn modelId="{0076F66D-5C7F-47E5-A32A-191831906428}" type="presOf" srcId="{7A4DE63F-241E-4B5C-9BFC-C9B838587400}" destId="{B500EDC3-3EA1-46FA-87A4-FD61E2FF3C42}" srcOrd="0" destOrd="4" presId="urn:microsoft.com/office/officeart/2005/8/layout/hList1"/>
    <dgm:cxn modelId="{BB4FFE50-7360-4899-9116-CAAD50B39B5F}" srcId="{B97EC2C9-6F77-4462-AC8B-EB9F910CC00F}" destId="{A137EAE9-D27C-4170-B1D7-EEA0377F59DA}" srcOrd="0" destOrd="0" parTransId="{B0815F1C-6FC9-465E-B64A-072D5509754B}" sibTransId="{776D257D-51C2-489D-9774-DBA4791A2E44}"/>
    <dgm:cxn modelId="{85547D52-8FB6-4420-B560-263D241AD120}" srcId="{A137EAE9-D27C-4170-B1D7-EEA0377F59DA}" destId="{7A4DE63F-241E-4B5C-9BFC-C9B838587400}" srcOrd="2" destOrd="0" parTransId="{AD315EC2-2106-4F52-83FA-7C2543EFB2EA}" sibTransId="{5DE50E80-E573-4C1E-B28B-A9C488C2F99A}"/>
    <dgm:cxn modelId="{CAA96C7F-0983-4FAF-98F0-FEAD5FE1588E}" srcId="{1233E9EA-A888-4654-BB09-AAD448549A76}" destId="{248A448F-7714-40E8-925C-67BCB079A475}" srcOrd="0" destOrd="0" parTransId="{69DBDC85-B2CA-4360-8710-748FBC9972DC}" sibTransId="{7543CE77-DB78-4DAA-8306-996DEA44B77C}"/>
    <dgm:cxn modelId="{51762E97-A660-42B4-B4AF-B6F400EF4579}" srcId="{A137EAE9-D27C-4170-B1D7-EEA0377F59DA}" destId="{D618ED2C-0405-43DC-A796-68415A3F83C4}" srcOrd="0" destOrd="0" parTransId="{FA3622C0-E2FA-43D4-8FEA-71155475ED84}" sibTransId="{AD374646-C29C-48E2-9420-F601AFDEFAEA}"/>
    <dgm:cxn modelId="{1A9E05AD-D0C1-492D-8507-4962A898CB53}" srcId="{D618ED2C-0405-43DC-A796-68415A3F83C4}" destId="{505AE420-9023-4FC6-8BD2-E158FCA11CC5}" srcOrd="0" destOrd="0" parTransId="{606766B2-7E86-4051-B80F-7D68569C16F3}" sibTransId="{62FC4F70-FB6D-45AF-BA5A-64784CF2C17B}"/>
    <dgm:cxn modelId="{3C8A59B0-F9B3-456C-9048-E1AF7E1637F5}" type="presOf" srcId="{1233E9EA-A888-4654-BB09-AAD448549A76}" destId="{B500EDC3-3EA1-46FA-87A4-FD61E2FF3C42}" srcOrd="0" destOrd="2" presId="urn:microsoft.com/office/officeart/2005/8/layout/hList1"/>
    <dgm:cxn modelId="{BAA4BDCE-05C4-4CD6-8668-0B780C37457D}" type="presOf" srcId="{D618ED2C-0405-43DC-A796-68415A3F83C4}" destId="{B500EDC3-3EA1-46FA-87A4-FD61E2FF3C42}" srcOrd="0" destOrd="0" presId="urn:microsoft.com/office/officeart/2005/8/layout/hList1"/>
    <dgm:cxn modelId="{BABAE498-6582-45BA-BFFB-EBEDEFC1DD59}" type="presParOf" srcId="{8C09D58E-0323-4858-AFEF-7913E9FAD428}" destId="{2D707EB4-B22C-49EB-9D70-7D4D9EA1DE45}" srcOrd="0" destOrd="0" presId="urn:microsoft.com/office/officeart/2005/8/layout/hList1"/>
    <dgm:cxn modelId="{0A9986F0-50FE-4005-BD95-8AB218A3CE19}" type="presParOf" srcId="{2D707EB4-B22C-49EB-9D70-7D4D9EA1DE45}" destId="{D5749B00-D429-4755-A563-58F6A2FE79D8}" srcOrd="0" destOrd="0" presId="urn:microsoft.com/office/officeart/2005/8/layout/hList1"/>
    <dgm:cxn modelId="{441A2514-6C68-4B5E-9116-7863CD5EFDD6}" type="presParOf" srcId="{2D707EB4-B22C-49EB-9D70-7D4D9EA1DE45}" destId="{B500EDC3-3EA1-46FA-87A4-FD61E2FF3C4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749B00-D429-4755-A563-58F6A2FE79D8}">
      <dsp:nvSpPr>
        <dsp:cNvPr id="0" name=""/>
        <dsp:cNvSpPr/>
      </dsp:nvSpPr>
      <dsp:spPr>
        <a:xfrm>
          <a:off x="0" y="21506"/>
          <a:ext cx="10820400" cy="6048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u="sng" kern="1200"/>
            <a:t>Three Kinds</a:t>
          </a:r>
          <a:endParaRPr lang="en-US" sz="2100" kern="1200"/>
        </a:p>
      </dsp:txBody>
      <dsp:txXfrm>
        <a:off x="0" y="21506"/>
        <a:ext cx="10820400" cy="604800"/>
      </dsp:txXfrm>
    </dsp:sp>
    <dsp:sp modelId="{B500EDC3-3EA1-46FA-87A4-FD61E2FF3C42}">
      <dsp:nvSpPr>
        <dsp:cNvPr id="0" name=""/>
        <dsp:cNvSpPr/>
      </dsp:nvSpPr>
      <dsp:spPr>
        <a:xfrm>
          <a:off x="0" y="626306"/>
          <a:ext cx="10820400" cy="288225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/>
            <a:t>Feedback</a:t>
          </a:r>
          <a:endParaRPr lang="en-US" sz="2100" kern="1200"/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Draw out interfaces that will be presented, find the best way to displaying the data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/>
            <a:t>Intuitive</a:t>
          </a:r>
          <a:r>
            <a:rPr lang="en-US" sz="2100" kern="1200"/>
            <a:t> </a:t>
          </a:r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Present the prototype and see if it clicks, Will the activation method be easy?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/>
            <a:t>Usability</a:t>
          </a:r>
          <a:endParaRPr lang="en-US" sz="2100" kern="1200"/>
        </a:p>
        <a:p>
          <a:pPr marL="457200" lvl="2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Are these the best sensors? Survey people about the data they think is just under the surface. </a:t>
          </a:r>
        </a:p>
      </dsp:txBody>
      <dsp:txXfrm>
        <a:off x="0" y="626306"/>
        <a:ext cx="10820400" cy="2882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33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717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62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07881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08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5130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63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2088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52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133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42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097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498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40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126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018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77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6630D-1C4D-4D76-AA3C-C55D3B7E6C7D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6891D-557A-442A-B41F-EC1D9E2CC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8801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1BB95-F420-47CF-9C3E-E5439238D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Akash Kumar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E93A8C-6701-4ABC-B869-605EA0F3F4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Final Proposal </a:t>
            </a:r>
          </a:p>
          <a:p>
            <a:r>
              <a:rPr lang="en-US" dirty="0"/>
              <a:t>Wearables</a:t>
            </a:r>
          </a:p>
        </p:txBody>
      </p:sp>
    </p:spTree>
    <p:extLst>
      <p:ext uri="{BB962C8B-B14F-4D97-AF65-F5344CB8AC3E}">
        <p14:creationId xmlns:p14="http://schemas.microsoft.com/office/powerpoint/2010/main" val="1213945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1E673-3B3E-44CB-B46B-FE2EAC8EF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Timeframe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8576C6A-C0FD-4301-98C3-B9613725C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11/2: Complete Initial User testing for usability </a:t>
            </a:r>
          </a:p>
          <a:p>
            <a:r>
              <a:rPr lang="en-US" dirty="0"/>
              <a:t>11/6: Create initial parts list and start to produce </a:t>
            </a:r>
          </a:p>
          <a:p>
            <a:r>
              <a:rPr lang="en-US" dirty="0"/>
              <a:t>11/9: Conduct feedback user research bases on finalized hardware</a:t>
            </a:r>
          </a:p>
          <a:p>
            <a:r>
              <a:rPr lang="en-US" dirty="0"/>
              <a:t>11/14: Assemble Prototype</a:t>
            </a:r>
          </a:p>
          <a:p>
            <a:r>
              <a:rPr lang="en-US" dirty="0"/>
              <a:t>11/16: Conduct Intuitive User testing on Prototype</a:t>
            </a:r>
          </a:p>
          <a:p>
            <a:r>
              <a:rPr lang="en-US" dirty="0"/>
              <a:t>11/30: Work on software </a:t>
            </a:r>
          </a:p>
          <a:p>
            <a:r>
              <a:rPr lang="en-US" dirty="0"/>
              <a:t>12/7: Polish prototype</a:t>
            </a:r>
          </a:p>
          <a:p>
            <a:r>
              <a:rPr lang="en-US" dirty="0"/>
              <a:t>12/10: Run around fixing everything I forgot</a:t>
            </a:r>
          </a:p>
          <a:p>
            <a:r>
              <a:rPr lang="en-US" dirty="0"/>
              <a:t>12/14: Present Product</a:t>
            </a:r>
          </a:p>
          <a:p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D25028F-FD50-4AB1-A455-AAB9C8A23F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396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80E53-C0AF-45DD-9181-3FBBE031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19575-F1A3-4046-B9EB-1404AE2A8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Love, LeAnn M., and Teresa Walker. "Gender Differences in Diagnosis and Treatment in Acute Coronary Syndrome." (2006).</a:t>
            </a:r>
          </a:p>
          <a:p>
            <a:r>
              <a:rPr lang="en-US" dirty="0"/>
              <a:t>Mitten: Jae </a:t>
            </a:r>
            <a:r>
              <a:rPr lang="en-US" dirty="0" err="1"/>
              <a:t>Deasigner</a:t>
            </a:r>
            <a:r>
              <a:rPr lang="en-US" dirty="0"/>
              <a:t>, Image</a:t>
            </a:r>
          </a:p>
          <a:p>
            <a:r>
              <a:rPr lang="en-US" dirty="0" err="1"/>
              <a:t>Ossola</a:t>
            </a:r>
            <a:r>
              <a:rPr lang="en-US" dirty="0"/>
              <a:t>, Alexandra. "This Flexible Sensor Sticks To Your Skin And Measures Your Blood Flow." </a:t>
            </a:r>
            <a:r>
              <a:rPr lang="en-US" i="1" dirty="0"/>
              <a:t>Popular Science</a:t>
            </a:r>
            <a:r>
              <a:rPr lang="en-US" dirty="0"/>
              <a:t>. University of Illinois at Urbana-Champaign, 30 Oct. 2015. Web.</a:t>
            </a:r>
          </a:p>
          <a:p>
            <a:r>
              <a:rPr lang="en-US" dirty="0"/>
              <a:t>Rotate: Joshua Weber, Image</a:t>
            </a:r>
          </a:p>
          <a:p>
            <a:r>
              <a:rPr lang="en-US" dirty="0" err="1"/>
              <a:t>Seoane</a:t>
            </a:r>
            <a:r>
              <a:rPr lang="en-US" dirty="0"/>
              <a:t>, Fernando, </a:t>
            </a:r>
            <a:r>
              <a:rPr lang="en-US" dirty="0" err="1"/>
              <a:t>Inmaculada</a:t>
            </a:r>
            <a:r>
              <a:rPr lang="en-US" dirty="0"/>
              <a:t> </a:t>
            </a:r>
            <a:r>
              <a:rPr lang="en-US" dirty="0" err="1"/>
              <a:t>Mohino-Herranz</a:t>
            </a:r>
            <a:r>
              <a:rPr lang="en-US" dirty="0"/>
              <a:t>, Javier Ferreira, Lorena Alvarez, Ruben </a:t>
            </a:r>
            <a:r>
              <a:rPr lang="en-US" dirty="0" err="1"/>
              <a:t>Buendia</a:t>
            </a:r>
            <a:r>
              <a:rPr lang="en-US" dirty="0"/>
              <a:t>, David </a:t>
            </a:r>
            <a:r>
              <a:rPr lang="en-US" dirty="0" err="1"/>
              <a:t>Ayllón</a:t>
            </a:r>
            <a:r>
              <a:rPr lang="en-US" dirty="0"/>
              <a:t>, </a:t>
            </a:r>
            <a:r>
              <a:rPr lang="en-US" dirty="0" err="1"/>
              <a:t>Cosme</a:t>
            </a:r>
            <a:r>
              <a:rPr lang="en-US" dirty="0"/>
              <a:t> </a:t>
            </a:r>
            <a:r>
              <a:rPr lang="en-US" dirty="0" err="1"/>
              <a:t>Llerena</a:t>
            </a:r>
            <a:r>
              <a:rPr lang="en-US" dirty="0"/>
              <a:t>, and Roberto14 Gil-Pita. "Wearable Biomedical Measurement Systems for Assessment of Mental Stress of Combatants in Real Time." </a:t>
            </a:r>
            <a:r>
              <a:rPr lang="en-US" i="1" dirty="0"/>
              <a:t>Sensors (Basel, Switzerland)</a:t>
            </a:r>
            <a:r>
              <a:rPr lang="en-US" dirty="0"/>
              <a:t>. MDPI, 14 Apr. 2014. Web.</a:t>
            </a:r>
          </a:p>
          <a:p>
            <a:r>
              <a:rPr lang="en-US" dirty="0"/>
              <a:t>How to Waste $200 on Amazon, Austin Evans, 21 Oct, 2017. https://www.youtube.com/watch?v=L87l9-2B0ug</a:t>
            </a:r>
          </a:p>
          <a:p>
            <a:r>
              <a:rPr lang="en-US" dirty="0"/>
              <a:t>https://zackees.com/product/pre-order-zackees-turn-signal-gloves/</a:t>
            </a:r>
          </a:p>
          <a:p>
            <a:r>
              <a:rPr lang="en-US" dirty="0"/>
              <a:t>Other assets created by me or extracted from the documented sources above. </a:t>
            </a:r>
          </a:p>
        </p:txBody>
      </p:sp>
    </p:spTree>
    <p:extLst>
      <p:ext uri="{BB962C8B-B14F-4D97-AF65-F5344CB8AC3E}">
        <p14:creationId xmlns:p14="http://schemas.microsoft.com/office/powerpoint/2010/main" val="4115210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A6E76-6A62-4777-8E88-B32B49C54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scale the prototype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8DA7E-4617-4087-B75A-73498D682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I began</a:t>
            </a:r>
          </a:p>
          <a:p>
            <a:pPr lvl="1"/>
            <a:r>
              <a:rPr lang="en-US" dirty="0"/>
              <a:t>Smart glasses</a:t>
            </a:r>
          </a:p>
          <a:p>
            <a:r>
              <a:rPr lang="en-US" dirty="0"/>
              <a:t>Motivation</a:t>
            </a:r>
          </a:p>
          <a:p>
            <a:pPr lvl="1"/>
            <a:r>
              <a:rPr lang="en-US" dirty="0"/>
              <a:t>Already on my face</a:t>
            </a:r>
          </a:p>
          <a:p>
            <a:pPr lvl="1"/>
            <a:r>
              <a:rPr lang="en-US" dirty="0"/>
              <a:t>Lots of area</a:t>
            </a:r>
          </a:p>
          <a:p>
            <a:pPr lvl="1"/>
            <a:r>
              <a:rPr lang="en-US" dirty="0"/>
              <a:t>Proximity to body</a:t>
            </a:r>
          </a:p>
          <a:p>
            <a:pPr lvl="1"/>
            <a:r>
              <a:rPr lang="en-US" dirty="0"/>
              <a:t>Lots of interactions</a:t>
            </a:r>
          </a:p>
          <a:p>
            <a:r>
              <a:rPr lang="en-US" dirty="0"/>
              <a:t>Problems</a:t>
            </a:r>
          </a:p>
          <a:p>
            <a:pPr lvl="1"/>
            <a:r>
              <a:rPr lang="en-US" dirty="0"/>
              <a:t>Bulky</a:t>
            </a:r>
          </a:p>
          <a:p>
            <a:pPr lvl="1"/>
            <a:r>
              <a:rPr lang="en-US" dirty="0"/>
              <a:t>Batteries</a:t>
            </a:r>
          </a:p>
          <a:p>
            <a:pPr lvl="1"/>
            <a:r>
              <a:rPr lang="en-US" dirty="0"/>
              <a:t>Feedback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0FBFA9-2B2F-4474-A360-A4E70AC6A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5539" y="2567074"/>
            <a:ext cx="58293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05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41B9D-FCE4-47AE-BAC5-3746CF016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en-US"/>
              <a:t>Seeing it in the wild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271E59-5402-4DF5-9563-673AA92BF1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8833" y="2193925"/>
            <a:ext cx="7154334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63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FA7F3F-587E-4FED-91BC-2E4A9C9D1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1546" y="2272748"/>
            <a:ext cx="3248108" cy="36393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4FF02D-C064-478C-89B7-D138A7842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A pivot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57B8C-6AD5-4DFC-A0B9-B53F4A58E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94560"/>
            <a:ext cx="5816600" cy="4024125"/>
          </a:xfrm>
        </p:spPr>
        <p:txBody>
          <a:bodyPr>
            <a:normAutofit/>
          </a:bodyPr>
          <a:lstStyle/>
          <a:p>
            <a:r>
              <a:rPr lang="en-US" dirty="0"/>
              <a:t>Sensors away from the body</a:t>
            </a:r>
          </a:p>
          <a:p>
            <a:r>
              <a:rPr lang="en-US" dirty="0"/>
              <a:t>New interactions</a:t>
            </a:r>
          </a:p>
          <a:p>
            <a:r>
              <a:rPr lang="en-US" dirty="0"/>
              <a:t>Wider audience </a:t>
            </a:r>
          </a:p>
          <a:p>
            <a:r>
              <a:rPr lang="en-US" dirty="0"/>
              <a:t>More flexibility</a:t>
            </a:r>
          </a:p>
          <a:p>
            <a:r>
              <a:rPr lang="en-US" dirty="0"/>
              <a:t>More interactive</a:t>
            </a:r>
          </a:p>
          <a:p>
            <a:r>
              <a:rPr lang="en-US" dirty="0"/>
              <a:t>Different part of the body</a:t>
            </a:r>
          </a:p>
          <a:p>
            <a:r>
              <a:rPr lang="en-US" dirty="0"/>
              <a:t>Different use case</a:t>
            </a:r>
          </a:p>
          <a:p>
            <a:r>
              <a:rPr lang="en-US" dirty="0"/>
              <a:t>Better reasoning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539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26C8655-F166-4750-BA96-4360D907D47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0862539-52F7-43D0-A2BC-ADDD9106315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 useBgFill="1">
        <p:nvSpPr>
          <p:cNvPr id="14" name="Rounded Rectangle 14">
            <a:extLst>
              <a:ext uri="{FF2B5EF4-FFF2-40B4-BE49-F238E27FC236}">
                <a16:creationId xmlns:a16="http://schemas.microsoft.com/office/drawing/2014/main" id="{0EEA75DC-BD58-47FC-A49C-D8C9469351F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8475" y="1075591"/>
            <a:ext cx="3303482" cy="5148371"/>
          </a:xfrm>
          <a:prstGeom prst="roundRect">
            <a:avLst>
              <a:gd name="adj" fmla="val 2403"/>
            </a:avLst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769ABE-E6F6-427C-9F9A-E6F4DECD7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6751948" cy="12930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The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AE330-959E-46E2-BC18-CCF17F403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6770802" cy="4024125"/>
          </a:xfrm>
        </p:spPr>
        <p:txBody>
          <a:bodyPr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A smart glove with sensors “at your fingertips”</a:t>
            </a:r>
          </a:p>
          <a:p>
            <a:r>
              <a:rPr lang="en-US" sz="1700">
                <a:solidFill>
                  <a:schemeClr val="bg1"/>
                </a:solidFill>
              </a:rPr>
              <a:t>Each finger can have a unique use</a:t>
            </a:r>
          </a:p>
          <a:p>
            <a:r>
              <a:rPr lang="en-US" sz="1700">
                <a:solidFill>
                  <a:schemeClr val="bg1"/>
                </a:solidFill>
              </a:rPr>
              <a:t>Device consolidation</a:t>
            </a:r>
          </a:p>
          <a:p>
            <a:r>
              <a:rPr lang="en-US" sz="1700">
                <a:solidFill>
                  <a:schemeClr val="bg1"/>
                </a:solidFill>
              </a:rPr>
              <a:t>Combining multiple streams of data</a:t>
            </a:r>
          </a:p>
          <a:p>
            <a:pPr lvl="1"/>
            <a:r>
              <a:rPr lang="en-US" sz="1700">
                <a:solidFill>
                  <a:schemeClr val="bg1"/>
                </a:solidFill>
              </a:rPr>
              <a:t>Accurate information</a:t>
            </a:r>
          </a:p>
          <a:p>
            <a:pPr lvl="1"/>
            <a:r>
              <a:rPr lang="en-US" sz="1700">
                <a:solidFill>
                  <a:schemeClr val="bg1"/>
                </a:solidFill>
              </a:rPr>
              <a:t>Less detailed display, same outcome</a:t>
            </a:r>
          </a:p>
          <a:p>
            <a:r>
              <a:rPr lang="en-US" sz="1700">
                <a:solidFill>
                  <a:schemeClr val="bg1"/>
                </a:solidFill>
              </a:rPr>
              <a:t>Initial Sensor considerations</a:t>
            </a:r>
          </a:p>
          <a:p>
            <a:pPr lvl="1"/>
            <a:r>
              <a:rPr lang="en-US" sz="1700">
                <a:solidFill>
                  <a:schemeClr val="bg1"/>
                </a:solidFill>
              </a:rPr>
              <a:t>Pressure</a:t>
            </a:r>
          </a:p>
          <a:p>
            <a:pPr lvl="1"/>
            <a:r>
              <a:rPr lang="en-US" sz="1700">
                <a:solidFill>
                  <a:schemeClr val="bg1"/>
                </a:solidFill>
              </a:rPr>
              <a:t>Heart rate</a:t>
            </a:r>
          </a:p>
          <a:p>
            <a:pPr lvl="1"/>
            <a:r>
              <a:rPr lang="en-US" sz="1700">
                <a:solidFill>
                  <a:schemeClr val="bg1"/>
                </a:solidFill>
              </a:rPr>
              <a:t>Temperature </a:t>
            </a:r>
          </a:p>
          <a:p>
            <a:pPr lvl="1"/>
            <a:r>
              <a:rPr lang="en-US" sz="1700">
                <a:solidFill>
                  <a:schemeClr val="bg1"/>
                </a:solidFill>
              </a:rPr>
              <a:t>Sweat</a:t>
            </a:r>
          </a:p>
          <a:p>
            <a:pPr lvl="1"/>
            <a:endParaRPr lang="en-US" sz="1700">
              <a:solidFill>
                <a:schemeClr val="bg1"/>
              </a:solidFill>
            </a:endParaRPr>
          </a:p>
          <a:p>
            <a:pPr lvl="1"/>
            <a:endParaRPr lang="en-US" sz="170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sz="170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AA1339-BDF5-4E4D-8A33-7E296FAF6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5232" y="2057401"/>
            <a:ext cx="2743729" cy="286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485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FD0AC-98A8-4DE2-B20D-10E3C91A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51C1C-0CAA-4A9F-9204-B155D03C7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Who:</a:t>
            </a:r>
          </a:p>
          <a:p>
            <a:pPr lvl="1"/>
            <a:r>
              <a:rPr lang="en-US" dirty="0"/>
              <a:t>Parents</a:t>
            </a:r>
          </a:p>
          <a:p>
            <a:pPr lvl="1"/>
            <a:r>
              <a:rPr lang="en-US" dirty="0"/>
              <a:t>Data Freaks</a:t>
            </a:r>
          </a:p>
          <a:p>
            <a:pPr lvl="1"/>
            <a:r>
              <a:rPr lang="en-US" dirty="0"/>
              <a:t>Haters of one use devices</a:t>
            </a:r>
          </a:p>
          <a:p>
            <a:r>
              <a:rPr lang="en-US" dirty="0"/>
              <a:t>Where</a:t>
            </a:r>
          </a:p>
          <a:p>
            <a:pPr lvl="1"/>
            <a:r>
              <a:rPr lang="en-US" dirty="0"/>
              <a:t>At home</a:t>
            </a:r>
          </a:p>
          <a:p>
            <a:r>
              <a:rPr lang="en-US" dirty="0"/>
              <a:t>How</a:t>
            </a:r>
          </a:p>
          <a:p>
            <a:pPr lvl="1"/>
            <a:r>
              <a:rPr lang="en-US" dirty="0"/>
              <a:t>Pressure sensor activates device, reading are displayed on back of hand</a:t>
            </a:r>
          </a:p>
          <a:p>
            <a:r>
              <a:rPr lang="en-US" dirty="0"/>
              <a:t>Why</a:t>
            </a:r>
          </a:p>
          <a:p>
            <a:pPr lvl="1"/>
            <a:r>
              <a:rPr lang="en-US" dirty="0"/>
              <a:t>More frequent data collection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434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1C3CE41-1C51-4958-8011-EBEDCFB69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859" y="1409414"/>
            <a:ext cx="2648371" cy="1794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993081-F52D-4A4C-830B-AAE31882E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1" y="1495411"/>
            <a:ext cx="2659472" cy="16222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20A9E6-C5B3-4092-A635-DA1040975D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0143" y="973211"/>
            <a:ext cx="2646677" cy="26666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246DEB-A556-4014-B9D3-2F7DAF8C5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/>
              <a:t>Competition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03ADA6-A374-41CB-88FE-ED1B7562AB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9225269" y="1448280"/>
            <a:ext cx="2648372" cy="176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1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1369C-4E05-47AB-BB6B-D641F1961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BC493-3EF8-4C80-BEC7-40E8F4E50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10000"/>
          </a:bodyPr>
          <a:lstStyle/>
          <a:p>
            <a:r>
              <a:rPr lang="en-US" sz="3200" dirty="0"/>
              <a:t>Sturdy glove</a:t>
            </a:r>
          </a:p>
          <a:p>
            <a:r>
              <a:rPr lang="en-US" sz="3200" dirty="0"/>
              <a:t>Conductive thread</a:t>
            </a:r>
          </a:p>
          <a:p>
            <a:r>
              <a:rPr lang="en-US" sz="3200" dirty="0"/>
              <a:t>Wires</a:t>
            </a:r>
          </a:p>
          <a:p>
            <a:r>
              <a:rPr lang="en-US" sz="3200" dirty="0"/>
              <a:t>A well suited microcontroller</a:t>
            </a:r>
          </a:p>
          <a:p>
            <a:endParaRPr lang="en-US" sz="3200" dirty="0"/>
          </a:p>
          <a:p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Sensors</a:t>
            </a:r>
          </a:p>
          <a:p>
            <a:pPr lvl="1"/>
            <a:r>
              <a:rPr lang="en-US" sz="3200" dirty="0"/>
              <a:t>Pressure</a:t>
            </a:r>
          </a:p>
          <a:p>
            <a:pPr lvl="1"/>
            <a:r>
              <a:rPr lang="en-US" sz="3200" dirty="0"/>
              <a:t>Touch</a:t>
            </a:r>
          </a:p>
          <a:p>
            <a:pPr lvl="1"/>
            <a:r>
              <a:rPr lang="en-US" sz="3200" dirty="0"/>
              <a:t>Heart rate</a:t>
            </a:r>
          </a:p>
          <a:p>
            <a:pPr lvl="1"/>
            <a:r>
              <a:rPr lang="en-US" sz="3200" dirty="0"/>
              <a:t>Galvanic skin response</a:t>
            </a:r>
          </a:p>
          <a:p>
            <a:pPr lvl="1"/>
            <a:r>
              <a:rPr lang="en-US" sz="3200" dirty="0"/>
              <a:t>Temperature</a:t>
            </a:r>
          </a:p>
          <a:p>
            <a:pPr lvl="1"/>
            <a:r>
              <a:rPr lang="en-US" sz="3200" dirty="0"/>
              <a:t>Force</a:t>
            </a:r>
          </a:p>
          <a:p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270B07-0E4F-416F-B1E6-95529F4F2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527" y="4740708"/>
            <a:ext cx="3574473" cy="198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840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603DA-D95A-470C-A84F-DA1548D1B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User Testing	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7104810"/>
              </p:ext>
            </p:extLst>
          </p:nvPr>
        </p:nvGraphicFramePr>
        <p:xfrm>
          <a:off x="685800" y="2441051"/>
          <a:ext cx="10820400" cy="3530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253442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250</TotalTime>
  <Words>327</Words>
  <Application>Microsoft Office PowerPoint</Application>
  <PresentationFormat>Widescreen</PresentationFormat>
  <Paragraphs>93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Vapor Trail</vt:lpstr>
      <vt:lpstr>Akash Kumar</vt:lpstr>
      <vt:lpstr>Why not scale the prototype</vt:lpstr>
      <vt:lpstr>Seeing it in the wild</vt:lpstr>
      <vt:lpstr>A pivot</vt:lpstr>
      <vt:lpstr>The idea</vt:lpstr>
      <vt:lpstr>Audience </vt:lpstr>
      <vt:lpstr>Competition</vt:lpstr>
      <vt:lpstr>Build</vt:lpstr>
      <vt:lpstr>User Testing </vt:lpstr>
      <vt:lpstr>Timeframe</vt:lpstr>
      <vt:lpstr>Bibliography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Akash Kumar</dc:title>
  <dc:creator>Akash Kumar</dc:creator>
  <cp:lastModifiedBy>Akash Kumar</cp:lastModifiedBy>
  <cp:revision>9</cp:revision>
  <dcterms:created xsi:type="dcterms:W3CDTF">2017-10-26T14:50:39Z</dcterms:created>
  <dcterms:modified xsi:type="dcterms:W3CDTF">2017-10-26T19:00:43Z</dcterms:modified>
</cp:coreProperties>
</file>

<file path=docProps/thumbnail.jpeg>
</file>